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3"/>
  </p:notesMasterIdLst>
  <p:sldIdLst>
    <p:sldId id="256" r:id="rId5"/>
    <p:sldId id="290" r:id="rId6"/>
    <p:sldId id="293" r:id="rId7"/>
    <p:sldId id="291" r:id="rId8"/>
    <p:sldId id="292" r:id="rId9"/>
    <p:sldId id="289" r:id="rId10"/>
    <p:sldId id="288" r:id="rId11"/>
    <p:sldId id="270" r:id="rId12"/>
  </p:sldIdLst>
  <p:sldSz cx="9144000" cy="5143500" type="screen16x9"/>
  <p:notesSz cx="6858000" cy="9144000"/>
  <p:embeddedFontLst>
    <p:embeddedFont>
      <p:font typeface="Franklin Gothic"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53C9CE-95AD-B4A8-1AAF-419B762E0F55}" name="Manner, Matt Jonah (xkv3na)" initials="M(" userId="S::xkv3na@virginia.edu::bf96922f-a6be-42ec-b4e5-2c47399a390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69AA"/>
    <a:srgbClr val="FF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0663A-0682-B76B-6CAD-A42F525C68DE}" v="221" dt="2023-11-15T13:34:55.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2.fntdata"/><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Hello! Thanks everyone for coming today. Our project it titled understanding COVID-19 Infection Rates with time series deep learning models. We will be talking about some motivation for this work, techniques from related work that we used in the project like the temporal fusion transformer model and Morris sensitivity analysis, the data collection and workflow, and model performance and results.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a:solidFill>
                  <a:srgbClr val="FF0000"/>
                </a:solidFill>
              </a:rPr>
              <a:t>Problem: </a:t>
            </a:r>
          </a:p>
          <a:p>
            <a:r>
              <a:rPr lang="en-US" sz="1100">
                <a:solidFill>
                  <a:schemeClr val="tx1"/>
                </a:solidFill>
              </a:rPr>
              <a:t>How can we interpret predictive models to understand which age groups are most at risk for COVID-19 infection?  </a:t>
            </a:r>
            <a:endParaRPr lang="en-US" sz="1100">
              <a:solidFill>
                <a:srgbClr val="FF0000"/>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1271793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wanted to identify vessel to vessel relationships as well as vessel to port relationships. Refrigeration vessels meet fishing vessels out at sea to transport their catch to port. They are also an unlabeled subcategory of cargo vessel in the data set. We are interested in identifying these ships because they sometimes aid in illegal activities. </a:t>
            </a:r>
            <a:endParaRPr/>
          </a:p>
        </p:txBody>
      </p:sp>
    </p:spTree>
    <p:extLst>
      <p:ext uri="{BB962C8B-B14F-4D97-AF65-F5344CB8AC3E}">
        <p14:creationId xmlns:p14="http://schemas.microsoft.com/office/powerpoint/2010/main" val="194019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wanted to identify vessel to vessel relationships as well as vessel to port relationships. Refrigeration vessels meet fishing vessels out at sea to transport their catch to port. They are also an unlabeled subcategory of cargo vessel in the data set. We are interested in identifying these ships because they sometimes aid in illegal activities. </a:t>
            </a:r>
            <a:endParaRPr/>
          </a:p>
        </p:txBody>
      </p:sp>
    </p:spTree>
    <p:extLst>
      <p:ext uri="{BB962C8B-B14F-4D97-AF65-F5344CB8AC3E}">
        <p14:creationId xmlns:p14="http://schemas.microsoft.com/office/powerpoint/2010/main" val="194019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And here’s some pretty headshots of our team, thank you for listening to our presentation, and now we'll open the floor for a couple of questions.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4" name="Google Shape;54;p14"/>
          <p:cNvSpPr txBox="1">
            <a:spLocks noGrp="1"/>
          </p:cNvSpPr>
          <p:nvPr>
            <p:ph type="title"/>
          </p:nvPr>
        </p:nvSpPr>
        <p:spPr>
          <a:xfrm>
            <a:off x="686375" y="1802235"/>
            <a:ext cx="5902204" cy="833100"/>
          </a:xfrm>
          <a:prstGeom prst="rect">
            <a:avLst/>
          </a:prstGeom>
        </p:spPr>
        <p:txBody>
          <a:bodyPr spcFirstLastPara="1" wrap="square" lIns="91425" tIns="91425" rIns="91425" bIns="91425" anchor="ctr" anchorCtr="0">
            <a:noAutofit/>
          </a:bodyPr>
          <a:lstStyle/>
          <a:p>
            <a:r>
              <a:rPr lang="en" sz="3200" dirty="0">
                <a:solidFill>
                  <a:srgbClr val="1A2835"/>
                </a:solidFill>
              </a:rPr>
              <a:t>[Title]</a:t>
            </a:r>
          </a:p>
        </p:txBody>
      </p:sp>
      <p:sp>
        <p:nvSpPr>
          <p:cNvPr id="55" name="Google Shape;55;p14"/>
          <p:cNvSpPr txBox="1">
            <a:spLocks noGrp="1"/>
          </p:cNvSpPr>
          <p:nvPr>
            <p:ph type="subTitle" idx="1"/>
          </p:nvPr>
        </p:nvSpPr>
        <p:spPr>
          <a:xfrm>
            <a:off x="686375" y="3406295"/>
            <a:ext cx="7773300" cy="371100"/>
          </a:xfrm>
          <a:prstGeom prst="rect">
            <a:avLst/>
          </a:prstGeom>
        </p:spPr>
        <p:txBody>
          <a:bodyPr spcFirstLastPara="1" wrap="square" lIns="91425" tIns="91425" rIns="91425" bIns="91425" anchor="t" anchorCtr="0">
            <a:noAutofit/>
          </a:bodyPr>
          <a:lstStyle/>
          <a:p>
            <a:pPr marL="0" indent="0">
              <a:lnSpc>
                <a:spcPct val="80000"/>
              </a:lnSpc>
            </a:pPr>
            <a:r>
              <a:rPr lang="en" sz="1600" dirty="0">
                <a:solidFill>
                  <a:srgbClr val="1A2835"/>
                </a:solidFill>
              </a:rPr>
              <a:t>[Student A, Student B, ...]</a:t>
            </a:r>
          </a:p>
        </p:txBody>
      </p:sp>
      <p:sp>
        <p:nvSpPr>
          <p:cNvPr id="56" name="Google Shape;56;p14"/>
          <p:cNvSpPr txBox="1">
            <a:spLocks noGrp="1"/>
          </p:cNvSpPr>
          <p:nvPr>
            <p:ph type="subTitle" idx="4294967295"/>
          </p:nvPr>
        </p:nvSpPr>
        <p:spPr>
          <a:xfrm>
            <a:off x="686375" y="4341225"/>
            <a:ext cx="5995800" cy="371100"/>
          </a:xfrm>
          <a:prstGeom prst="rect">
            <a:avLst/>
          </a:prstGeom>
        </p:spPr>
        <p:txBody>
          <a:bodyPr spcFirstLastPara="1" wrap="square" lIns="91425" tIns="91425" rIns="91425" bIns="91425" anchor="t" anchorCtr="0">
            <a:noAutofit/>
          </a:bodyPr>
          <a:lstStyle/>
          <a:p>
            <a:pPr marL="0" indent="0">
              <a:lnSpc>
                <a:spcPct val="114999"/>
              </a:lnSpc>
              <a:spcAft>
                <a:spcPts val="1200"/>
              </a:spcAft>
              <a:buNone/>
            </a:pPr>
            <a:r>
              <a:rPr lang="en" sz="1200" dirty="0">
                <a:solidFill>
                  <a:srgbClr val="1A2835"/>
                </a:solidFill>
              </a:rPr>
              <a:t>[Date]</a:t>
            </a:r>
            <a:endParaRPr lang="en-US" sz="1200" dirty="0"/>
          </a:p>
        </p:txBody>
      </p:sp>
      <p:sp>
        <p:nvSpPr>
          <p:cNvPr id="57" name="Google Shape;57;p14"/>
          <p:cNvSpPr/>
          <p:nvPr/>
        </p:nvSpPr>
        <p:spPr>
          <a:xfrm rot="10800000" flipH="1">
            <a:off x="802250" y="31991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291150" y="4697975"/>
            <a:ext cx="1682658" cy="127650"/>
          </a:xfrm>
          <a:prstGeom prst="rect">
            <a:avLst/>
          </a:prstGeom>
          <a:noFill/>
          <a:ln>
            <a:noFill/>
          </a:ln>
        </p:spPr>
      </p:pic>
      <p:sp>
        <p:nvSpPr>
          <p:cNvPr id="104" name="Google Shape;104;p19"/>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r>
              <a:rPr lang="en" sz="3200" dirty="0">
                <a:solidFill>
                  <a:srgbClr val="1A2835"/>
                </a:solidFill>
              </a:rPr>
              <a:t>Table of Contents</a:t>
            </a:r>
            <a:endParaRPr lang="en-US" dirty="0"/>
          </a:p>
        </p:txBody>
      </p:sp>
      <p:sp>
        <p:nvSpPr>
          <p:cNvPr id="105" name="Google Shape;105;p19"/>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6;p19">
            <a:extLst>
              <a:ext uri="{FF2B5EF4-FFF2-40B4-BE49-F238E27FC236}">
                <a16:creationId xmlns:a16="http://schemas.microsoft.com/office/drawing/2014/main" id="{4E2BAA8B-EB4A-C5F1-90A7-EDFE377A3D87}"/>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Item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Item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991560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pic>
        <p:nvPicPr>
          <p:cNvPr id="78" name="Google Shape;78;p1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4"/>
            <a:ext cx="7888578" cy="1354081"/>
          </a:xfrm>
          <a:prstGeom prst="rect">
            <a:avLst/>
          </a:prstGeom>
        </p:spPr>
        <p:txBody>
          <a:bodyPr spcFirstLastPara="1" wrap="square" lIns="91425" tIns="91425" rIns="91425" bIns="91425" anchor="ctr" anchorCtr="0">
            <a:noAutofit/>
          </a:bodyPr>
          <a:lstStyle/>
          <a:p>
            <a:pPr>
              <a:buSzPts val="990"/>
            </a:pPr>
            <a:r>
              <a:rPr lang="en" dirty="0">
                <a:solidFill>
                  <a:srgbClr val="1A2835"/>
                </a:solidFill>
              </a:rPr>
              <a:t>Section Title</a:t>
            </a:r>
          </a:p>
        </p:txBody>
      </p:sp>
      <p:sp>
        <p:nvSpPr>
          <p:cNvPr id="80" name="Google Shape;80;p17"/>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57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dirty="0">
                <a:solidFill>
                  <a:srgbClr val="1A2835"/>
                </a:solidFill>
              </a:rPr>
              <a:t>Title of slide</a:t>
            </a:r>
            <a:endParaRPr lang="en-US" dirty="0"/>
          </a:p>
        </p:txBody>
      </p:sp>
      <p:sp>
        <p:nvSpPr>
          <p:cNvPr id="6" name="Google Shape;106;p19">
            <a:extLst>
              <a:ext uri="{FF2B5EF4-FFF2-40B4-BE49-F238E27FC236}">
                <a16:creationId xmlns:a16="http://schemas.microsoft.com/office/drawing/2014/main" id="{35C23A16-4AAD-D8E2-BED1-ED4715AA22CC}"/>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Bullet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Bullet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34153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dirty="0">
                <a:solidFill>
                  <a:srgbClr val="1A2835"/>
                </a:solidFill>
              </a:rPr>
              <a:t>Title of slide</a:t>
            </a:r>
            <a:endParaRPr lang="en-US" dirty="0"/>
          </a:p>
        </p:txBody>
      </p:sp>
      <p:sp>
        <p:nvSpPr>
          <p:cNvPr id="6" name="Google Shape;106;p19">
            <a:extLst>
              <a:ext uri="{FF2B5EF4-FFF2-40B4-BE49-F238E27FC236}">
                <a16:creationId xmlns:a16="http://schemas.microsoft.com/office/drawing/2014/main" id="{35C23A16-4AAD-D8E2-BED1-ED4715AA22CC}"/>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Bullet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Bullet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205335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6</a:t>
            </a:fld>
            <a:endParaRPr sz="1200">
              <a:solidFill>
                <a:srgbClr val="1A2835"/>
              </a:solidFill>
              <a:latin typeface="Franklin Gothic"/>
              <a:ea typeface="Franklin Gothic"/>
              <a:cs typeface="Franklin Gothic"/>
              <a:sym typeface="Franklin Gothic"/>
            </a:endParaRPr>
          </a:p>
        </p:txBody>
      </p:sp>
      <p:pic>
        <p:nvPicPr>
          <p:cNvPr id="78" name="Google Shape;78;p1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4"/>
            <a:ext cx="7888578" cy="1354081"/>
          </a:xfrm>
          <a:prstGeom prst="rect">
            <a:avLst/>
          </a:prstGeom>
        </p:spPr>
        <p:txBody>
          <a:bodyPr spcFirstLastPara="1" wrap="square" lIns="91425" tIns="91425" rIns="91425" bIns="91425" anchor="ctr" anchorCtr="0">
            <a:noAutofit/>
          </a:bodyPr>
          <a:lstStyle/>
          <a:p>
            <a:pPr>
              <a:buSzPts val="990"/>
            </a:pPr>
            <a:r>
              <a:rPr lang="en" dirty="0">
                <a:solidFill>
                  <a:srgbClr val="1A2835"/>
                </a:solidFill>
              </a:rPr>
              <a:t>Section Title</a:t>
            </a:r>
          </a:p>
        </p:txBody>
      </p:sp>
      <p:sp>
        <p:nvSpPr>
          <p:cNvPr id="80" name="Google Shape;80;p17"/>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42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a:solidFill>
                  <a:srgbClr val="1A2835"/>
                </a:solidFill>
              </a:rPr>
              <a:t>Acknowledgements </a:t>
            </a:r>
            <a:endParaRPr lang="en-US"/>
          </a:p>
        </p:txBody>
      </p:sp>
      <p:sp>
        <p:nvSpPr>
          <p:cNvPr id="3" name="Title 2">
            <a:extLst>
              <a:ext uri="{FF2B5EF4-FFF2-40B4-BE49-F238E27FC236}">
                <a16:creationId xmlns:a16="http://schemas.microsoft.com/office/drawing/2014/main" id="{7BC5A64B-B4B1-7BAC-13F5-5F0AD6473C0D}"/>
              </a:ext>
            </a:extLst>
          </p:cNvPr>
          <p:cNvSpPr>
            <a:spLocks noGrp="1"/>
          </p:cNvSpPr>
          <p:nvPr>
            <p:ph type="title"/>
          </p:nvPr>
        </p:nvSpPr>
        <p:spPr>
          <a:xfrm>
            <a:off x="706494" y="1652137"/>
            <a:ext cx="8194658" cy="1588800"/>
          </a:xfrm>
        </p:spPr>
        <p:txBody>
          <a:bodyPr>
            <a:normAutofit/>
          </a:bodyPr>
          <a:lstStyle/>
          <a:p>
            <a:r>
              <a:rPr lang="en-US" sz="2200" dirty="0"/>
              <a:t>[photo, name, role for each of:</a:t>
            </a:r>
            <a:br>
              <a:rPr lang="en-US" sz="2200" dirty="0"/>
            </a:br>
            <a:r>
              <a:rPr lang="en-US" sz="2200" dirty="0"/>
              <a:t>Sponsor, Faculty Mentor, </a:t>
            </a:r>
            <a:br>
              <a:rPr lang="en-US" sz="2200" dirty="0"/>
            </a:br>
            <a:r>
              <a:rPr lang="en-US" sz="2200" dirty="0"/>
              <a:t>and others you would like to acknowledge]</a:t>
            </a:r>
          </a:p>
        </p:txBody>
      </p:sp>
    </p:spTree>
    <p:extLst>
      <p:ext uri="{BB962C8B-B14F-4D97-AF65-F5344CB8AC3E}">
        <p14:creationId xmlns:p14="http://schemas.microsoft.com/office/powerpoint/2010/main" val="1369963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2" name="Google Shape;104;p19">
            <a:extLst>
              <a:ext uri="{FF2B5EF4-FFF2-40B4-BE49-F238E27FC236}">
                <a16:creationId xmlns:a16="http://schemas.microsoft.com/office/drawing/2014/main" id="{3A2E7F9E-AF02-289C-E8FA-FBB840821EF9}"/>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a:solidFill>
                  <a:srgbClr val="1A2835"/>
                </a:solidFill>
              </a:rPr>
              <a:t>Capstone Team </a:t>
            </a:r>
            <a:endParaRPr lang="en-US"/>
          </a:p>
        </p:txBody>
      </p:sp>
      <p:sp>
        <p:nvSpPr>
          <p:cNvPr id="22" name="Title 2">
            <a:extLst>
              <a:ext uri="{FF2B5EF4-FFF2-40B4-BE49-F238E27FC236}">
                <a16:creationId xmlns:a16="http://schemas.microsoft.com/office/drawing/2014/main" id="{6ADBF98C-4EE9-30DF-1DDD-7E9F832F56F7}"/>
              </a:ext>
            </a:extLst>
          </p:cNvPr>
          <p:cNvSpPr txBox="1">
            <a:spLocks/>
          </p:cNvSpPr>
          <p:nvPr/>
        </p:nvSpPr>
        <p:spPr>
          <a:xfrm>
            <a:off x="706493" y="1482231"/>
            <a:ext cx="8194658" cy="1588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US" sz="2200" dirty="0"/>
              <a:t>[photo, name, title for each student]</a:t>
            </a:r>
          </a:p>
        </p:txBody>
      </p:sp>
    </p:spTree>
  </p:cSld>
  <p:clrMapOvr>
    <a:masterClrMapping/>
  </p:clrMapOvr>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D20F069320724C847446542F79B230" ma:contentTypeVersion="12" ma:contentTypeDescription="Create a new document." ma:contentTypeScope="" ma:versionID="1a7ae3f6a4ee47fae80aa817e11fa44f">
  <xsd:schema xmlns:xsd="http://www.w3.org/2001/XMLSchema" xmlns:xs="http://www.w3.org/2001/XMLSchema" xmlns:p="http://schemas.microsoft.com/office/2006/metadata/properties" xmlns:ns2="64eba2f0-79d2-4d93-b54b-88080065f9ce" xmlns:ns3="e2459845-60d6-46c8-8417-0ae925b12b08" targetNamespace="http://schemas.microsoft.com/office/2006/metadata/properties" ma:root="true" ma:fieldsID="231023224d0b6320bc76793a62f857c5" ns2:_="" ns3:_="">
    <xsd:import namespace="64eba2f0-79d2-4d93-b54b-88080065f9ce"/>
    <xsd:import namespace="e2459845-60d6-46c8-8417-0ae925b12b0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eba2f0-79d2-4d93-b54b-88080065f9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459845-60d6-46c8-8417-0ae925b12b0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e50d549-d7ce-4dd5-ae92-001d55e0b918}" ma:internalName="TaxCatchAll" ma:showField="CatchAllData" ma:web="e2459845-60d6-46c8-8417-0ae925b12b08">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4eba2f0-79d2-4d93-b54b-88080065f9ce">
      <Terms xmlns="http://schemas.microsoft.com/office/infopath/2007/PartnerControls"/>
    </lcf76f155ced4ddcb4097134ff3c332f>
    <TaxCatchAll xmlns="e2459845-60d6-46c8-8417-0ae925b12b08" xsi:nil="true"/>
  </documentManagement>
</p:properties>
</file>

<file path=customXml/itemProps1.xml><?xml version="1.0" encoding="utf-8"?>
<ds:datastoreItem xmlns:ds="http://schemas.openxmlformats.org/officeDocument/2006/customXml" ds:itemID="{29AA38F3-9119-4E27-8A71-27917169612E}">
  <ds:schemaRefs>
    <ds:schemaRef ds:uri="http://schemas.microsoft.com/sharepoint/v3/contenttype/forms"/>
  </ds:schemaRefs>
</ds:datastoreItem>
</file>

<file path=customXml/itemProps2.xml><?xml version="1.0" encoding="utf-8"?>
<ds:datastoreItem xmlns:ds="http://schemas.openxmlformats.org/officeDocument/2006/customXml" ds:itemID="{203FB6B4-BDF0-45A6-A060-47E3603CC4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eba2f0-79d2-4d93-b54b-88080065f9ce"/>
    <ds:schemaRef ds:uri="e2459845-60d6-46c8-8417-0ae925b12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BB7043-6F38-44B6-8527-5D91AD503A81}">
  <ds:schemaRefs>
    <ds:schemaRef ds:uri="http://schemas.microsoft.com/office/2006/documentManagement/types"/>
    <ds:schemaRef ds:uri="http://schemas.microsoft.com/office/infopath/2007/PartnerControls"/>
    <ds:schemaRef ds:uri="3694b7f8-e818-4d56-9d9c-5b8ccff3fbaa"/>
    <ds:schemaRef ds:uri="http://purl.org/dc/dcmitype/"/>
    <ds:schemaRef ds:uri="http://purl.org/dc/elements/1.1/"/>
    <ds:schemaRef ds:uri="http://schemas.openxmlformats.org/package/2006/metadata/core-properties"/>
    <ds:schemaRef ds:uri="http://schemas.microsoft.com/office/2006/metadata/properties"/>
    <ds:schemaRef ds:uri="http://www.w3.org/XML/1998/namespace"/>
    <ds:schemaRef ds:uri="http://purl.org/dc/terms/"/>
    <ds:schemaRef ds:uri="64eba2f0-79d2-4d93-b54b-88080065f9ce"/>
    <ds:schemaRef ds:uri="e2459845-60d6-46c8-8417-0ae925b12b08"/>
  </ds:schemaRefs>
</ds:datastoreItem>
</file>

<file path=docProps/app.xml><?xml version="1.0" encoding="utf-8"?>
<Properties xmlns="http://schemas.openxmlformats.org/officeDocument/2006/extended-properties" xmlns:vt="http://schemas.openxmlformats.org/officeDocument/2006/docPropsVTypes">
  <TotalTime>4</TotalTime>
  <Words>1629</Words>
  <Application>Microsoft Office PowerPoint</Application>
  <PresentationFormat>On-screen Show (16:9)</PresentationFormat>
  <Paragraphs>149</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SDS UVA Slide Deck</vt:lpstr>
      <vt:lpstr>[Title]</vt:lpstr>
      <vt:lpstr>Table of Contents</vt:lpstr>
      <vt:lpstr>Section Title</vt:lpstr>
      <vt:lpstr>PowerPoint Presentation</vt:lpstr>
      <vt:lpstr>PowerPoint Presentation</vt:lpstr>
      <vt:lpstr>Section Title</vt:lpstr>
      <vt:lpstr>[photo, name, role for each of: Sponsor, Faculty Mentor,  and others you would like to acknowledge]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Tyler Valentine</dc:creator>
  <cp:lastModifiedBy>Valentine, Tyler Wayne (xje4cy)</cp:lastModifiedBy>
  <cp:revision>87</cp:revision>
  <dcterms:modified xsi:type="dcterms:W3CDTF">2023-11-15T13:35:00Z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0x01010030D20F069320724C847446542F79B230</vt:lpwstr>
  </property>
  <property fmtid="{D5CDD505-2E9C-101B-9397-08002B2CF9AE}" pid="3" name="MediaServiceImageTags">
    <vt:lpwstr/>
  </property>
</Properties>
</file>